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EA2F59-FD8F-4830-964C-491096B1E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48F433-AE0A-44E2-A6E9-6F668EEC5AE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8912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ar-EG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  <a:t>مقرر</a:t>
            </a:r>
            <a:r>
              <a:rPr lang="ar-EG" sz="7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  <a:t>: النحو والصرف2</a:t>
            </a:r>
            <a:br>
              <a:rPr lang="ar-EG" sz="7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</a:br>
            <a:r>
              <a:rPr lang="ar-EG" sz="7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  <a:t>أستاذ المادة : دكتور / سامح عمر</a:t>
            </a:r>
            <a:br>
              <a:rPr lang="ar-EG" sz="7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</a:br>
            <a:r>
              <a:rPr lang="ar-EG" sz="7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  <a:t>لطلاب الفرقة الأولى</a:t>
            </a:r>
            <a:br>
              <a:rPr lang="ar-EG" sz="7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</a:br>
            <a:r>
              <a:rPr lang="ar-EG" sz="7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  <a:t>  قسم اللغة العربية</a:t>
            </a:r>
          </a:p>
          <a:p>
            <a:pPr marL="0" indent="0" algn="ctr">
              <a:buNone/>
            </a:pPr>
            <a:r>
              <a:rPr lang="ar-EG" sz="56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  <a:t>المحاضرة الأولى </a:t>
            </a:r>
          </a:p>
          <a:p>
            <a:pPr marL="0" indent="0" algn="ctr">
              <a:buNone/>
            </a:pPr>
            <a:r>
              <a:rPr lang="ar-EG" sz="56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  <a:t>نواسخ الجملة الاسمية</a:t>
            </a:r>
          </a:p>
          <a:p>
            <a:pPr marL="0" indent="0" algn="ctr">
              <a:buNone/>
            </a:pPr>
            <a:r>
              <a:rPr lang="ar-EG" sz="56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Traditional Arabic" panose="02020603050405020304" pitchFamily="18" charset="-78"/>
              </a:rPr>
              <a:t>1- أولا : النواسخ الفعلية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6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>
                <a:solidFill>
                  <a:srgbClr val="002060"/>
                </a:solidFill>
              </a:rPr>
              <a:t>أولا : </a:t>
            </a:r>
            <a:r>
              <a:rPr lang="ar-EG" dirty="0" smtClean="0">
                <a:solidFill>
                  <a:srgbClr val="C00000"/>
                </a:solidFill>
              </a:rPr>
              <a:t>كان وأخواتها</a:t>
            </a:r>
          </a:p>
          <a:p>
            <a:pPr algn="r"/>
            <a:r>
              <a:rPr lang="ar-EG" dirty="0" smtClean="0">
                <a:solidFill>
                  <a:srgbClr val="C00000"/>
                </a:solidFill>
              </a:rPr>
              <a:t>تعريفها : </a:t>
            </a:r>
            <a:r>
              <a:rPr lang="ar-EG" dirty="0" smtClean="0"/>
              <a:t>هي الأفعال الناسخة أو الناقصة التي تدخل على الجملة الاسمية فترفع المبتدأ وتنصب الخبر.</a:t>
            </a:r>
          </a:p>
          <a:p>
            <a:pPr algn="r"/>
            <a:r>
              <a:rPr lang="ar-EG" dirty="0" smtClean="0">
                <a:solidFill>
                  <a:srgbClr val="C00000"/>
                </a:solidFill>
              </a:rPr>
              <a:t>أقسام كان وأخواتها من حيث شروط إعمالها:</a:t>
            </a:r>
          </a:p>
          <a:p>
            <a:pPr marL="0" indent="0" algn="r">
              <a:buNone/>
            </a:pPr>
            <a:r>
              <a:rPr lang="ar-EG" dirty="0" smtClean="0"/>
              <a:t>تنقسم كان وأخواتها من حيث العمل إلي قسمين:</a:t>
            </a:r>
          </a:p>
          <a:p>
            <a:pPr marL="0" indent="0" algn="r" rtl="1">
              <a:buNone/>
            </a:pPr>
            <a:r>
              <a:rPr lang="ar-EG" dirty="0" smtClean="0"/>
              <a:t>الأول : ما يرفع المبتدأ وينصب الخبر بلا شروط وهي ثمانية أفعال هي :  (أصبح – أمسى - كان – بات- ظل- صار –ليس- أضحى).</a:t>
            </a:r>
          </a:p>
          <a:p>
            <a:pPr marL="0" indent="0" algn="r" rtl="1">
              <a:buNone/>
            </a:pPr>
            <a:r>
              <a:rPr lang="ar-EG" dirty="0" smtClean="0"/>
              <a:t>الثاني : ما يعمل بشروط وهو على قسمين : أحدهما ما يشترط لإعماله أن يسبق بنفي او شبهه وهي أربعة هي : ( زال - فتئ – برح – انفك )</a:t>
            </a:r>
            <a:endParaRPr lang="en-US" dirty="0"/>
          </a:p>
        </p:txBody>
      </p:sp>
      <p:pic>
        <p:nvPicPr>
          <p:cNvPr id="4" name="صوت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0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وثانيهما : ما يشترط فيه أن تسبقه ما المصدرية وهي الفعل ( دام ).</a:t>
            </a:r>
          </a:p>
          <a:p>
            <a:pPr algn="r" rtl="1"/>
            <a:r>
              <a:rPr lang="ar-EG" dirty="0" smtClean="0">
                <a:solidFill>
                  <a:srgbClr val="C00000"/>
                </a:solidFill>
              </a:rPr>
              <a:t>وهناك شروط عامة تنبق على جميع الفعال الناسخة منها :</a:t>
            </a:r>
          </a:p>
          <a:p>
            <a:pPr algn="r" rtl="1"/>
            <a:r>
              <a:rPr lang="ar-EG" dirty="0" smtClean="0"/>
              <a:t>1- أن يتأخر اسمها عنها.   2- آلا يكون خبرها إنشائيا .</a:t>
            </a:r>
          </a:p>
          <a:p>
            <a:pPr algn="r" rtl="1"/>
            <a:r>
              <a:rPr lang="ar-EG" dirty="0" smtClean="0"/>
              <a:t>3- لا يجوز </a:t>
            </a:r>
            <a:r>
              <a:rPr lang="ar-EG" dirty="0"/>
              <a:t>ح</a:t>
            </a:r>
            <a:r>
              <a:rPr lang="ar-EG" dirty="0" smtClean="0"/>
              <a:t>ذف معموليها معا أو أحدهما إلا مع ليس أو كان أحيانا.</a:t>
            </a:r>
          </a:p>
          <a:p>
            <a:pPr algn="r" rtl="1"/>
            <a:r>
              <a:rPr lang="ar-EG" dirty="0" smtClean="0"/>
              <a:t>4- آلا يكون خبرها جملة فعلية فعلها ماض عدا كان يجوز معها ذلك.</a:t>
            </a:r>
          </a:p>
          <a:p>
            <a:pPr algn="r" rtl="1"/>
            <a:r>
              <a:rPr lang="ar-EG" dirty="0" smtClean="0">
                <a:solidFill>
                  <a:schemeClr val="tx2"/>
                </a:solidFill>
              </a:rPr>
              <a:t>ملحوظة : تستخدم بعض الأفعال بمعنى صار وتعمل عملها أحيانا  وهي : (</a:t>
            </a:r>
            <a:r>
              <a:rPr lang="ar-EG" dirty="0" err="1" smtClean="0">
                <a:solidFill>
                  <a:schemeClr val="tx2"/>
                </a:solidFill>
              </a:rPr>
              <a:t>آض</a:t>
            </a:r>
            <a:r>
              <a:rPr lang="ar-EG" dirty="0" smtClean="0">
                <a:solidFill>
                  <a:schemeClr val="tx2"/>
                </a:solidFill>
              </a:rPr>
              <a:t> - رجع – عاد – استحال – ارتد – تحول – غدا – راح – انقلب ...) كقوله تعالى : ( فلما أن جاء البشير ألقاه على وجهه فارتد بصيرا) 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>
                <a:solidFill>
                  <a:srgbClr val="C00000"/>
                </a:solidFill>
              </a:rPr>
              <a:t> أنواع كان وأخواتها من حيث التمام والنقصان : </a:t>
            </a:r>
          </a:p>
          <a:p>
            <a:pPr algn="r" rtl="1"/>
            <a:r>
              <a:rPr lang="ar-EG" dirty="0" smtClean="0"/>
              <a:t>تنقسم كان وأخواتها من حيث التمام والنقصان إلى قسمين : </a:t>
            </a:r>
          </a:p>
          <a:p>
            <a:pPr algn="r" rtl="1"/>
            <a:r>
              <a:rPr lang="ar-EG" dirty="0" smtClean="0">
                <a:solidFill>
                  <a:schemeClr val="tx2"/>
                </a:solidFill>
              </a:rPr>
              <a:t>أحدهما ما يكون تاما وناقصا . والتام هو ما يكتفي </a:t>
            </a:r>
            <a:r>
              <a:rPr lang="ar-EG" dirty="0" err="1" smtClean="0">
                <a:solidFill>
                  <a:schemeClr val="tx2"/>
                </a:solidFill>
              </a:rPr>
              <a:t>بمرفوعه</a:t>
            </a:r>
            <a:r>
              <a:rPr lang="ar-EG" dirty="0" smtClean="0">
                <a:solidFill>
                  <a:schemeClr val="tx2"/>
                </a:solidFill>
              </a:rPr>
              <a:t> ويكون بمعني وجد أو حصل. وهذه الأفعال هي : ( كان – أصبح – أمسى –بات – أضحى – ظل – صار – مادام – </a:t>
            </a:r>
            <a:r>
              <a:rPr lang="ar-EG" dirty="0" err="1" smtClean="0">
                <a:solidFill>
                  <a:schemeClr val="tx2"/>
                </a:solidFill>
              </a:rPr>
              <a:t>مابرح</a:t>
            </a:r>
            <a:r>
              <a:rPr lang="ar-EG" dirty="0" smtClean="0">
                <a:solidFill>
                  <a:schemeClr val="tx2"/>
                </a:solidFill>
              </a:rPr>
              <a:t> – ما انفك)كقوله تعالى : ( آلا إلى الله تصير الأمور) . </a:t>
            </a:r>
          </a:p>
          <a:p>
            <a:pPr algn="r" rtl="1"/>
            <a:r>
              <a:rPr lang="ar-EG" dirty="0" smtClean="0">
                <a:solidFill>
                  <a:schemeClr val="tx2"/>
                </a:solidFill>
              </a:rPr>
              <a:t>والثاني : ما لا يكون إلا ناقصا : وهي الأفعال : ( ليس – فتئ – و زال التي مضارعها يزال وليس يزول .</a:t>
            </a:r>
          </a:p>
          <a:p>
            <a:pPr algn="r" rtl="1"/>
            <a:r>
              <a:rPr lang="ar-EG" dirty="0" smtClean="0">
                <a:solidFill>
                  <a:schemeClr val="tx2"/>
                </a:solidFill>
              </a:rPr>
              <a:t>ملحوظة : قد تأتي كان زائدة ولا تكون زيادتها إلا بصيغة الماضي 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>
                <a:solidFill>
                  <a:srgbClr val="C00000"/>
                </a:solidFill>
              </a:rPr>
              <a:t>مواضع زيادة كان : تزاد كان في المواضع التالية :</a:t>
            </a:r>
          </a:p>
          <a:p>
            <a:pPr algn="r"/>
            <a:r>
              <a:rPr lang="ar-EG" dirty="0" smtClean="0"/>
              <a:t> 1- بين المبتدأ والخبر نحو: زيد – كان – قائما. </a:t>
            </a:r>
          </a:p>
          <a:p>
            <a:pPr algn="r"/>
            <a:r>
              <a:rPr lang="ar-EG" dirty="0" smtClean="0"/>
              <a:t>2- بين الفعل ومفعوله نحو: ما صادقت - كان – مثلك.</a:t>
            </a:r>
          </a:p>
          <a:p>
            <a:pPr algn="r"/>
            <a:r>
              <a:rPr lang="ar-EG" dirty="0" smtClean="0"/>
              <a:t>3- بين الصلة والموصول نحو : ذهب الذي – كان – ينصرك</a:t>
            </a:r>
          </a:p>
          <a:p>
            <a:pPr algn="r"/>
            <a:r>
              <a:rPr lang="ar-EG" dirty="0" smtClean="0"/>
              <a:t>4- بين الصفة والموصوف نحو : مررت بصديق – كان – مريضٍ</a:t>
            </a:r>
          </a:p>
          <a:p>
            <a:pPr algn="r"/>
            <a:r>
              <a:rPr lang="ar-EG" dirty="0" smtClean="0"/>
              <a:t>5- بين الجار والمجرور كقوله : </a:t>
            </a:r>
          </a:p>
          <a:p>
            <a:pPr algn="r"/>
            <a:r>
              <a:rPr lang="ar-EG" dirty="0" smtClean="0"/>
              <a:t>سراة بني بكر تسامى      على - كان - المسومة العراب </a:t>
            </a:r>
          </a:p>
          <a:p>
            <a:pPr algn="r"/>
            <a:r>
              <a:rPr lang="ar-EG" dirty="0" smtClean="0"/>
              <a:t>6- بين ما التعجبية وفعل التعجب نحو : ما – كان - أكرمك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8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>
                <a:solidFill>
                  <a:srgbClr val="C00000"/>
                </a:solidFill>
              </a:rPr>
              <a:t>كان وأخواتها من حيث الجمود والتصرف :</a:t>
            </a:r>
          </a:p>
          <a:p>
            <a:pPr algn="r"/>
            <a:r>
              <a:rPr lang="ar-EG" dirty="0" smtClean="0">
                <a:solidFill>
                  <a:schemeClr val="bg2">
                    <a:lumMod val="10000"/>
                  </a:schemeClr>
                </a:solidFill>
              </a:rPr>
              <a:t> تنقسم كان وأخواتها من حيث الجمود والتصرف علي قسمين : </a:t>
            </a:r>
          </a:p>
          <a:p>
            <a:pPr algn="r"/>
            <a:r>
              <a:rPr lang="ar-EG" dirty="0" smtClean="0">
                <a:solidFill>
                  <a:schemeClr val="bg2">
                    <a:lumMod val="10000"/>
                  </a:schemeClr>
                </a:solidFill>
              </a:rPr>
              <a:t>الأول : جامد لا يتصرف بأي حال من الأحوال ولا يأتي إلا بصيغة الماضي وهي ( ليس ومادام الناقصة ) .</a:t>
            </a:r>
          </a:p>
          <a:p>
            <a:pPr marL="0" indent="0" algn="r">
              <a:buNone/>
            </a:pPr>
            <a:r>
              <a:rPr lang="ar-EG" dirty="0" smtClean="0">
                <a:solidFill>
                  <a:schemeClr val="bg2">
                    <a:lumMod val="10000"/>
                  </a:schemeClr>
                </a:solidFill>
              </a:rPr>
              <a:t>  الثاني </a:t>
            </a:r>
            <a:r>
              <a:rPr lang="ar-EG" dirty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ar-EG" dirty="0" smtClean="0">
                <a:solidFill>
                  <a:schemeClr val="bg2">
                    <a:lumMod val="10000"/>
                  </a:schemeClr>
                </a:solidFill>
              </a:rPr>
              <a:t> وهو المتصرف ويأتي على نوعين . أولهما ما يصرف تصرفا ناقصا أي لا يأتي منه إلا الماضي والمضارع واسم الفاعل وهي الأفعال: (زال – فتئ – برح – انفك ). ومنه اسم الفاعل  في نحو قوله :</a:t>
            </a:r>
          </a:p>
          <a:p>
            <a:pPr marL="0" indent="0" algn="r">
              <a:buNone/>
            </a:pPr>
            <a:r>
              <a:rPr lang="ar-EG" dirty="0" smtClean="0">
                <a:solidFill>
                  <a:schemeClr val="bg2">
                    <a:lumMod val="10000"/>
                  </a:schemeClr>
                </a:solidFill>
              </a:rPr>
              <a:t>وما كل من يبدي البشاشة </a:t>
            </a:r>
            <a:r>
              <a:rPr lang="ar-EG" smtClean="0">
                <a:solidFill>
                  <a:schemeClr val="bg2">
                    <a:lumMod val="10000"/>
                  </a:schemeClr>
                </a:solidFill>
              </a:rPr>
              <a:t>كائنا     أخاك </a:t>
            </a:r>
            <a:r>
              <a:rPr lang="ar-EG" dirty="0" smtClean="0">
                <a:solidFill>
                  <a:schemeClr val="bg2">
                    <a:lumMod val="10000"/>
                  </a:schemeClr>
                </a:solidFill>
              </a:rPr>
              <a:t>إذا لم تلفه </a:t>
            </a:r>
            <a:r>
              <a:rPr lang="ar-EG" smtClean="0">
                <a:solidFill>
                  <a:schemeClr val="bg2">
                    <a:lumMod val="10000"/>
                  </a:schemeClr>
                </a:solidFill>
              </a:rPr>
              <a:t>لك منجدا</a:t>
            </a:r>
          </a:p>
          <a:p>
            <a:pPr marL="0" indent="0" algn="r">
              <a:buNone/>
            </a:pPr>
            <a:r>
              <a:rPr lang="ar-EG" dirty="0" smtClean="0">
                <a:solidFill>
                  <a:schemeClr val="bg2">
                    <a:lumMod val="10000"/>
                  </a:schemeClr>
                </a:solidFill>
              </a:rPr>
              <a:t>والآخر وهو ما يتصرف تصرفا كاملا وهو باقي الأفعال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39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511</Words>
  <Application>Microsoft Office PowerPoint</Application>
  <PresentationFormat>On-screen Show (4:3)</PresentationFormat>
  <Paragraphs>35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Majalla UI</vt:lpstr>
      <vt:lpstr>Traditional Arabic</vt:lpstr>
      <vt:lpstr>Wingdings 2</vt:lpstr>
      <vt:lpstr>تدفق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 - sameh omar</dc:creator>
  <cp:lastModifiedBy>Windows User</cp:lastModifiedBy>
  <cp:revision>21</cp:revision>
  <dcterms:created xsi:type="dcterms:W3CDTF">2020-03-25T14:18:21Z</dcterms:created>
  <dcterms:modified xsi:type="dcterms:W3CDTF">2020-04-02T12:37:58Z</dcterms:modified>
</cp:coreProperties>
</file>